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69" r:id="rId3"/>
    <p:sldId id="370" r:id="rId4"/>
    <p:sldId id="371" r:id="rId5"/>
    <p:sldId id="389" r:id="rId6"/>
    <p:sldId id="416" r:id="rId7"/>
    <p:sldId id="388" r:id="rId8"/>
    <p:sldId id="372" r:id="rId9"/>
    <p:sldId id="390" r:id="rId10"/>
    <p:sldId id="380" r:id="rId11"/>
    <p:sldId id="392" r:id="rId12"/>
    <p:sldId id="394" r:id="rId13"/>
    <p:sldId id="395" r:id="rId14"/>
    <p:sldId id="396" r:id="rId15"/>
    <p:sldId id="349" r:id="rId16"/>
    <p:sldId id="398" r:id="rId17"/>
    <p:sldId id="400" r:id="rId18"/>
    <p:sldId id="401" r:id="rId19"/>
    <p:sldId id="402" r:id="rId20"/>
    <p:sldId id="403" r:id="rId21"/>
    <p:sldId id="417" r:id="rId22"/>
    <p:sldId id="406" r:id="rId23"/>
    <p:sldId id="404" r:id="rId24"/>
    <p:sldId id="405" r:id="rId25"/>
    <p:sldId id="407" r:id="rId26"/>
    <p:sldId id="409" r:id="rId27"/>
    <p:sldId id="408" r:id="rId28"/>
    <p:sldId id="410" r:id="rId29"/>
    <p:sldId id="381" r:id="rId30"/>
    <p:sldId id="411" r:id="rId31"/>
    <p:sldId id="412" r:id="rId32"/>
    <p:sldId id="365" r:id="rId33"/>
    <p:sldId id="413" r:id="rId34"/>
    <p:sldId id="414" r:id="rId35"/>
    <p:sldId id="415" r:id="rId36"/>
    <p:sldId id="387" r:id="rId37"/>
    <p:sldId id="419" r:id="rId38"/>
    <p:sldId id="418" r:id="rId39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Luis Trejo Porras" initials="JLTP" lastIdx="10" clrIdx="0">
    <p:extLst>
      <p:ext uri="{19B8F6BF-5375-455C-9EA6-DF929625EA0E}">
        <p15:presenceInfo xmlns:p15="http://schemas.microsoft.com/office/powerpoint/2012/main" userId="S-1-5-21-746137067-1454471165-725345543-31930" providerId="AD"/>
      </p:ext>
    </p:extLst>
  </p:cmAuthor>
  <p:cmAuthor id="2" name="Jose Guadalupe Chavez Godinez" initials="JGCG" lastIdx="3" clrIdx="1">
    <p:extLst>
      <p:ext uri="{19B8F6BF-5375-455C-9EA6-DF929625EA0E}">
        <p15:presenceInfo xmlns:p15="http://schemas.microsoft.com/office/powerpoint/2012/main" userId="S-1-5-21-746137067-1454471165-725345543-1361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2044"/>
    <a:srgbClr val="BB9157"/>
    <a:srgbClr val="7F7F7F"/>
    <a:srgbClr val="CC00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2"/>
    <p:restoredTop sz="94671"/>
  </p:normalViewPr>
  <p:slideViewPr>
    <p:cSldViewPr snapToGrid="0" snapToObjects="1" showGuides="1">
      <p:cViewPr varScale="1">
        <p:scale>
          <a:sx n="112" d="100"/>
          <a:sy n="112" d="100"/>
        </p:scale>
        <p:origin x="16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3F5083-F172-4796-B6ED-B917BA5DA484}" type="datetimeFigureOut">
              <a:rPr lang="es-MX" smtClean="0"/>
              <a:t>15/08/19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2C950A9-5F18-4004-B12F-630C10F918C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3830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9B2B4-7A31-4AE6-8FFA-50D99B106667}" type="datetimeFigureOut">
              <a:rPr lang="es-MX" smtClean="0"/>
              <a:t>15/08/19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247A6-9F24-4742-B707-8A636A5CD3A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13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47A6-9F24-4742-B707-8A636A5CD3A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31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CF2FE-3CD8-C54F-AA42-A9985F1E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6704F-050F-234F-9E6B-A755EA3AF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7B968-B1C8-E94B-8F01-9C36CD03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9841-FCC8-4A3E-B33B-44F06C78915A}" type="datetime1">
              <a:rPr lang="es-MX" smtClean="0"/>
              <a:t>15/08/19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8F6B27-3249-5841-BCEA-79F6CB0B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734D83-25B3-9449-836C-4F792086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32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3A9DF-77F0-6048-9009-DEC3F66C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364001-8671-1249-9E8E-161FCE983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2B25FD-935E-AB49-9B80-3806F909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2C74-EC02-4EA2-BDFA-DD0CF42D6F1D}" type="datetime1">
              <a:rPr lang="es-MX" smtClean="0"/>
              <a:t>15/08/19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72C007-2062-7D44-B4F0-C7385286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B20252-3542-2E43-B809-B48F42E8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85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836DA2-C657-CD49-87AA-77870AFB4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08B7AE9-2AD3-6A4F-A992-2FD89BDFA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DBED60-CBF8-C646-AC80-AA4CB056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2A11-C314-4023-9258-622C2036BA5F}" type="datetime1">
              <a:rPr lang="es-MX" smtClean="0"/>
              <a:t>15/08/19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A9E9C7-73D2-884A-8F15-9B014DE5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88E4D3-003D-6844-B909-B330F9E0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783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9B093-6ACC-B942-9575-DACB36EE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602675-6872-3340-BE11-8C8970E53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6EEDA3-10D0-C741-85A8-238D56A3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952B7-AB37-4999-9E87-7F2798F7A9FA}" type="datetime1">
              <a:rPr lang="es-MX" smtClean="0"/>
              <a:t>15/08/19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3BCD1-9CD9-3645-8788-3600595B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03F439-F124-6A48-A4AC-1E3C061B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3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5793A-1069-EC45-94BE-400401D8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E6442D-8E2A-DE42-83D3-6121763DF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10AD9B-D548-BF41-B7B8-73D3ABAA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3741-4ACF-42AA-89D6-A3918B988F5E}" type="datetime1">
              <a:rPr lang="es-MX" smtClean="0"/>
              <a:t>15/08/19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20DCE1-4D9F-3B47-B8DA-A8503E91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C46889-674A-F845-8E9C-6EFFA730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18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0B751-48F7-8A46-9710-1C315F3E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91B9FB-B8D5-5240-AA30-C14AC0476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BF6FFD-05B8-8647-B275-8393B17B0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C54F7C-885F-D74D-903D-2BB78D20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43C1-63D7-42A0-90FE-A443B119EB6E}" type="datetime1">
              <a:rPr lang="es-MX" smtClean="0"/>
              <a:t>15/08/19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E594EF-4154-B643-82D2-FCF927E1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05DD06-BB18-FD40-BBD2-C0695CB9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793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0F639-5B70-C74B-BDF2-4A48AAC8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167CB-FE86-AF4B-A901-873847EE8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32BC23-663F-E047-986C-76E8A98D5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F6C746-81CB-674F-8A2B-29E36B409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A85789-B120-5E41-B05F-108F75FFC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3A6317-FD3A-334C-9B0C-8817BC16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AA26-C467-43AD-8822-8EE522C59C0A}" type="datetime1">
              <a:rPr lang="es-MX" smtClean="0"/>
              <a:t>15/08/19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7885F00-9E97-FB45-A4FF-22398053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201233-C122-454E-922D-CAB511E2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733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0BD7-4533-ED44-BA92-776C8B8F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10400D-8B20-AB4C-A027-7D8C1471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411-7D21-4EE5-8A1E-D59BBF5D7A4D}" type="datetime1">
              <a:rPr lang="es-MX" smtClean="0"/>
              <a:t>15/08/19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E61B6-FE35-7D4D-909D-6363F54E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7DB399-5C6C-1641-9F57-5CBF3E42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32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CDBF4A-81E1-3F42-B6CD-DA0A7D85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6B5B-FF4F-4644-86A8-A725BCEE310A}" type="datetime1">
              <a:rPr lang="es-MX" smtClean="0"/>
              <a:t>15/08/19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E87B90-9C5F-9341-B826-A54EE570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793BE6-0B2A-F34B-8199-21029FE1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100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19823-B775-124A-937D-5247B72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E81C1-4100-AA41-938F-60F87491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8C00D8-B5DB-7E4D-B650-602BA41C7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0FCEBF-4898-2241-A914-3EAC5295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4662-9C43-41F8-8329-271BF7449CFE}" type="datetime1">
              <a:rPr lang="es-MX" smtClean="0"/>
              <a:t>15/08/19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00A8D2-AB6A-8443-B27B-AC1A6063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7099C6-BA19-4547-A85D-C32B04B6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73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54BF2-E9D3-3249-9EB5-B859B2AA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C22EE4-3516-9F4A-A648-BEBF999B0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6709A3-E266-1649-B4E3-FE32524D5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C833F9-EF8F-694D-89EA-1692EE48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7040-20AF-486D-ADAA-B4809D9C7215}" type="datetime1">
              <a:rPr lang="es-MX" smtClean="0"/>
              <a:t>15/08/19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8F259B-5FC4-C64E-954A-DE8E017E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58FE56-310E-3240-9F84-9FE0300D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265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AD37EA-F72A-8746-8F99-59B059AF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FD9292-4ADB-A145-8CB2-1C42ACF4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4A1A2C-5673-FE49-A025-995CF91FD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1DC9C-1280-4754-87C0-11ABEFCB2F7A}" type="datetime1">
              <a:rPr lang="es-MX" smtClean="0"/>
              <a:t>15/08/19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6C3E85-0C22-A746-87B3-6C4A66E0A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B58656-4552-F04E-B0F1-EF39FF348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18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523999" y="811641"/>
            <a:ext cx="979478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Proyecto verano 2019</a:t>
            </a:r>
          </a:p>
          <a:p>
            <a:r>
              <a:rPr lang="es-MX" sz="36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“Proyecciones de Ingresos Tributarios”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198605" y="3513666"/>
            <a:ext cx="9794789" cy="17898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Reporte de fin de proyecto</a:t>
            </a:r>
          </a:p>
          <a:p>
            <a:endParaRPr lang="es-MX" sz="2000" dirty="0">
              <a:solidFill>
                <a:srgbClr val="BB9157"/>
              </a:solidFill>
              <a:latin typeface="Bookman Old Style" panose="02050604050505020204" pitchFamily="18" charset="0"/>
            </a:endParaRPr>
          </a:p>
          <a:p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Camilo Arias</a:t>
            </a:r>
          </a:p>
          <a:p>
            <a:endParaRPr lang="es-MX" sz="2000" dirty="0">
              <a:solidFill>
                <a:srgbClr val="BB9157"/>
              </a:solidFill>
              <a:latin typeface="Bookman Old Style" panose="02050604050505020204" pitchFamily="18" charset="0"/>
            </a:endParaRPr>
          </a:p>
          <a:p>
            <a:r>
              <a:rPr lang="es-MX" sz="2000">
                <a:solidFill>
                  <a:srgbClr val="BB9157"/>
                </a:solidFill>
                <a:latin typeface="Bookman Old Style" panose="02050604050505020204" pitchFamily="18" charset="0"/>
              </a:rPr>
              <a:t>1</a:t>
            </a:r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5</a:t>
            </a:r>
            <a:r>
              <a:rPr lang="es-MX" sz="2000">
                <a:solidFill>
                  <a:srgbClr val="BB9157"/>
                </a:solidFill>
                <a:latin typeface="Bookman Old Style" panose="02050604050505020204" pitchFamily="18" charset="0"/>
              </a:rPr>
              <a:t> </a:t>
            </a:r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de agosto 2019</a:t>
            </a:r>
          </a:p>
        </p:txBody>
      </p:sp>
    </p:spTree>
    <p:extLst>
      <p:ext uri="{BB962C8B-B14F-4D97-AF65-F5344CB8AC3E}">
        <p14:creationId xmlns:p14="http://schemas.microsoft.com/office/powerpoint/2010/main" val="104421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 Variables a predecir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10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Ingresos tributarios netos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Ingresos tributarios sin IEPS a las gasolinas netos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ISR neto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IVA neto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Impuesto a las importaciones neto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IEPS sin gasolina neto</a:t>
            </a: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83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 Ingresos del Gobierno Federal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11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806450"/>
            <a:ext cx="11152494" cy="598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5F3FE-2A28-3641-9493-DB37F6A9A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6" y="718128"/>
            <a:ext cx="10263909" cy="57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 Ingresos tributarios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12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806450"/>
            <a:ext cx="11152494" cy="5983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C2DE6-61D6-B94F-9F32-EF9A5FE9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24" y="806450"/>
            <a:ext cx="10229273" cy="57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3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3.1.Variables exógenas de México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13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Indicador Global de la Actividad Económica (IGAE) ajustado por estacionalidad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Nacional de Precios al Consumidor, mensual.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Valor de las importaciones de bienes y servicios de México.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Indicador mensual de consumo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Tipo de cambio con respecto al dólar promedio mensual.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Tasa de interés mensual de CETES a 91 días promedio mensual.</a:t>
            </a:r>
          </a:p>
        </p:txBody>
      </p:sp>
    </p:spTree>
    <p:extLst>
      <p:ext uri="{BB962C8B-B14F-4D97-AF65-F5344CB8AC3E}">
        <p14:creationId xmlns:p14="http://schemas.microsoft.com/office/powerpoint/2010/main" val="3961699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 Variables exógenas externas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14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de Precios al Consumidor de Estados Unidos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de Producción Industrial de Estados Unidos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de Precios de las materias primas global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Tasa de interés de los Bonos del Tesoro de Estados Unidos con vencimiento a 3 meses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del tipo de cambio del dólar ponderado por nivel de comercio.</a:t>
            </a:r>
          </a:p>
        </p:txBody>
      </p:sp>
    </p:spTree>
    <p:extLst>
      <p:ext uri="{BB962C8B-B14F-4D97-AF65-F5344CB8AC3E}">
        <p14:creationId xmlns:p14="http://schemas.microsoft.com/office/powerpoint/2010/main" val="201328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 Modelos predictivos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15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Econométricos: 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ARIMA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ARIMA ajuste estacional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Vectores Auto Regresivos (VAR)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Machine Learning: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Árboles de decision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Random Forests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Gradient Boosting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315488F-736C-2845-9B06-417E33592A28}"/>
              </a:ext>
            </a:extLst>
          </p:cNvPr>
          <p:cNvSpPr/>
          <p:nvPr/>
        </p:nvSpPr>
        <p:spPr>
          <a:xfrm>
            <a:off x="5017770" y="1520189"/>
            <a:ext cx="918210" cy="4744297"/>
          </a:xfrm>
          <a:prstGeom prst="rightBrace">
            <a:avLst>
              <a:gd name="adj1" fmla="val 8333"/>
              <a:gd name="adj2" fmla="val 17486"/>
            </a:avLst>
          </a:prstGeom>
          <a:ln>
            <a:solidFill>
              <a:srgbClr val="A42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F12E103-517A-5943-B40A-E34BF527366C}"/>
              </a:ext>
            </a:extLst>
          </p:cNvPr>
          <p:cNvSpPr/>
          <p:nvPr/>
        </p:nvSpPr>
        <p:spPr>
          <a:xfrm>
            <a:off x="5597136" y="2530201"/>
            <a:ext cx="1061155" cy="3665494"/>
          </a:xfrm>
          <a:prstGeom prst="rightBrace">
            <a:avLst>
              <a:gd name="adj1" fmla="val 8333"/>
              <a:gd name="adj2" fmla="val 67776"/>
            </a:avLst>
          </a:prstGeom>
          <a:ln>
            <a:solidFill>
              <a:srgbClr val="A42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D4707-10D4-9B42-85C2-8A3A238F728B}"/>
              </a:ext>
            </a:extLst>
          </p:cNvPr>
          <p:cNvSpPr txBox="1"/>
          <p:nvPr/>
        </p:nvSpPr>
        <p:spPr>
          <a:xfrm>
            <a:off x="6658291" y="2023662"/>
            <a:ext cx="214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univariados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03223-AF33-2D41-A900-0BAEEA4ABCDB}"/>
              </a:ext>
            </a:extLst>
          </p:cNvPr>
          <p:cNvSpPr txBox="1"/>
          <p:nvPr/>
        </p:nvSpPr>
        <p:spPr>
          <a:xfrm>
            <a:off x="6664870" y="5151179"/>
            <a:ext cx="233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multivariados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5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3.1.1 Modelos econométricos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16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ARIMA (p, d, q)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Componenetes (p) auto-regresivo y (q) medias móviles.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Parámetros probados: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p: 1 a 6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q: 1 a 6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768BD-43C9-104D-948D-FBA53DDE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77"/>
          <a:stretch/>
        </p:blipFill>
        <p:spPr>
          <a:xfrm>
            <a:off x="2686281" y="3679958"/>
            <a:ext cx="7295919" cy="1030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B1DE1A-681E-6C4B-BAF3-AD7B90ECA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771" y="4948394"/>
            <a:ext cx="7087131" cy="116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33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3.1.1 Modelos econométricos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17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SARIMA (p, d, q)(P, D, Q) s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Componenetes (p) auto-regresivo y (q) medias móviles.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Componentes (P) auto-regresivo estacional, (Q) auto-regresivo estacional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(s) periodos en un ciclo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p: 1 a 3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q: 1 a 3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P: 1 a 2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Q: 1 a 2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s: 12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2EB72-FF61-4A43-B9B3-BBAF1509F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58" y="3980292"/>
            <a:ext cx="8177316" cy="107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3.1.1 Modelos econométricos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18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VAR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Grupo de variables endógenas autocorrelacionadas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Lags: se seleccionan con criterio de información Akaike o Bayesia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Criterios: Akaike y Bayesiano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Max lags: 12</a:t>
            </a: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6ADD4-C8E3-C64E-B541-933F51E7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56" y="3692172"/>
            <a:ext cx="6755926" cy="1439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47395F-8D9F-0045-8175-EDF503945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43" y="4832226"/>
            <a:ext cx="5426578" cy="15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4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3.1.2 Modelos de Machine Learning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19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Árboles de decisión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D3E63-2B28-4E44-956B-C14C758D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61" y="1543050"/>
            <a:ext cx="4673600" cy="382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BC1376-B528-EB45-81D3-539462FD4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674" y="1517650"/>
            <a:ext cx="4673600" cy="3848100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4AA49236-20E8-8346-8E30-706F4EA57932}"/>
              </a:ext>
            </a:extLst>
          </p:cNvPr>
          <p:cNvSpPr txBox="1">
            <a:spLocks/>
          </p:cNvSpPr>
          <p:nvPr/>
        </p:nvSpPr>
        <p:spPr>
          <a:xfrm>
            <a:off x="324056" y="5461973"/>
            <a:ext cx="11152494" cy="157680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Criterio de split: MAE o RMSE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Profundidad máxima: 1, 5, 10, 20, 50, 100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Número mínimo de observaciones: 2, 5, 10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Máximo número de variables a considerar: Todas, sqrt, log 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Índice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Objetivos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Principales hallazgos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Metodología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Resultados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Mejores predicciones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Material complementario</a:t>
            </a: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762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3.1.2 Modelos de Machine Learning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20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5136190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Random Forests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Conjunto de Árboles de Decisión. Se usa un grupo aleatorio de variables.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Número de árboles: 50, 100, 1000</a:t>
            </a:r>
          </a:p>
          <a:p>
            <a:pPr marL="457200" indent="-4572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6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E7A022-F3C2-2543-90D7-7FDA1CEF0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072" y="984619"/>
            <a:ext cx="6659653" cy="49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40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3.1.2 Modelos de Machine Learning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21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5273350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Gradient Boosting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Conjunto de Árboles de Decisión. Se incrementa recursivamente el peso de las observaciones donde hay error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Número de árboles: 50, 100, 1000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Tasa de aprendizaje: 0.1, 0.5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Tamaño de muestra: 0.5, 0.5, 1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6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EC99A-1271-A04E-992C-D5BA5AE7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27"/>
          <a:stretch/>
        </p:blipFill>
        <p:spPr>
          <a:xfrm>
            <a:off x="5817516" y="1331526"/>
            <a:ext cx="6035704" cy="46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8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3.1.1 Variables extra de ML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22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IGAE del sector primario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IGAE del sector secundario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IGAE del sector terciario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Indicador Mensual de la Actividad Industrial agregado y por sus componentes: 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Minería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Construcción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manufacturas </a:t>
            </a:r>
          </a:p>
          <a:p>
            <a:pPr marL="8001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Energía, agua gas.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Tasas de crecimiento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Rezagos del 1 al 12 de todas estas variables en niveles y en tasas porcentuales, así como dummies para todos los meses del año. 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12 rezagos de la variable endógena en niveles y en tasa de crecimiento.</a:t>
            </a:r>
          </a:p>
          <a:p>
            <a:pPr marL="3429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2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95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3.2 Modelos de variables exógenas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23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Modelo VAR de variables exógenas externas: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de Producción Industrial de Estados Unidos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de Precios al Consumidor de Estados Unidos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Tasa de interés promedio mensual T-bills 3 meses.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del tipo de cambio del dólar de Estados Unidos contra el resto de las monedas del mundo, ponderado por el nivel de comercio.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de precios de las Materias Primas.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Otros: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Como variables exógena incluimos dummies 2000 y 2009.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Diferencia de logaritmos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Criterio Bayesiano (1 lag)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6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65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3.2 Modelos de variables exógenas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24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Modelo VAR de marco macro Mexicano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IGAE con ajuste estacional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Tasa de interés de CETES con vencimiento a 91 días.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Tipo de cambio mensual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Índice Nacional de Precios al Consumidor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Flujo mensual de importaciones en pesos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Indicador mensual de consumo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Ingresos del sector público netos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Otros: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Como variables exógena incluimos dummies 2009, Semana Santa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Diferencia de logaritmos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600" dirty="0">
                <a:latin typeface="Adobe Caslon Pro" panose="0205050205050A020403" pitchFamily="18" charset="0"/>
                <a:cs typeface="Helvetica" panose="020B0604020202020204" pitchFamily="34" charset="0"/>
              </a:rPr>
              <a:t>Criterio AKAIKE: 12 Lags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4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6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5782EE-1BFE-DC48-9A93-94E44B6664B3}"/>
              </a:ext>
            </a:extLst>
          </p:cNvPr>
          <p:cNvSpPr/>
          <p:nvPr/>
        </p:nvSpPr>
        <p:spPr>
          <a:xfrm>
            <a:off x="6513342" y="1215253"/>
            <a:ext cx="5326724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  <a:buClr>
                <a:srgbClr val="990000"/>
              </a:buClr>
            </a:pPr>
            <a:r>
              <a:rPr lang="en-US" sz="1600" b="1" dirty="0" err="1">
                <a:latin typeface="Adobe Caslon Pro" panose="0205050205050A020403" pitchFamily="18" charset="0"/>
              </a:rPr>
              <a:t>Predicciones</a:t>
            </a:r>
            <a:endParaRPr lang="en-US" sz="1600" b="1" dirty="0">
              <a:latin typeface="Adobe Caslon Pro" panose="0205050205050A020403" pitchFamily="18" charset="0"/>
            </a:endParaRPr>
          </a:p>
          <a:p>
            <a:pPr marL="228600" indent="-228600" algn="just">
              <a:spcAft>
                <a:spcPts val="2000"/>
              </a:spcAft>
              <a:buClr>
                <a:srgbClr val="99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Adobe Caslon Pro" panose="0205050205050A020403" pitchFamily="18" charset="0"/>
              </a:rPr>
              <a:t>Crecimiento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modesto</a:t>
            </a:r>
            <a:r>
              <a:rPr lang="en-US" sz="1600" dirty="0">
                <a:latin typeface="Adobe Caslon Pro" panose="0205050205050A020403" pitchFamily="18" charset="0"/>
              </a:rPr>
              <a:t> de la </a:t>
            </a:r>
            <a:r>
              <a:rPr lang="en-US" sz="1600" dirty="0" err="1">
                <a:latin typeface="Adobe Caslon Pro" panose="0205050205050A020403" pitchFamily="18" charset="0"/>
              </a:rPr>
              <a:t>economía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mexicana</a:t>
            </a:r>
            <a:r>
              <a:rPr lang="en-US" sz="1600" dirty="0">
                <a:latin typeface="Adobe Caslon Pro" panose="0205050205050A020403" pitchFamily="18" charset="0"/>
              </a:rPr>
              <a:t> de 0.3% </a:t>
            </a:r>
            <a:r>
              <a:rPr lang="en-US" sz="1600" dirty="0" err="1">
                <a:latin typeface="Adobe Caslon Pro" panose="0205050205050A020403" pitchFamily="18" charset="0"/>
              </a:rPr>
              <a:t>en</a:t>
            </a:r>
            <a:r>
              <a:rPr lang="en-US" sz="1600" dirty="0">
                <a:latin typeface="Adobe Caslon Pro" panose="0205050205050A020403" pitchFamily="18" charset="0"/>
              </a:rPr>
              <a:t> 2019.</a:t>
            </a:r>
          </a:p>
          <a:p>
            <a:pPr marL="228600" indent="-228600" algn="just">
              <a:spcAft>
                <a:spcPts val="2000"/>
              </a:spcAft>
              <a:buClr>
                <a:srgbClr val="99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Adobe Caslon Pro" panose="0205050205050A020403" pitchFamily="18" charset="0"/>
              </a:rPr>
              <a:t>Depreciación</a:t>
            </a:r>
            <a:r>
              <a:rPr lang="en-US" sz="1600" dirty="0">
                <a:latin typeface="Adobe Caslon Pro" panose="0205050205050A020403" pitchFamily="18" charset="0"/>
              </a:rPr>
              <a:t> del </a:t>
            </a:r>
            <a:r>
              <a:rPr lang="en-US" sz="1600" dirty="0" err="1">
                <a:latin typeface="Adobe Caslon Pro" panose="0205050205050A020403" pitchFamily="18" charset="0"/>
              </a:rPr>
              <a:t>tipo</a:t>
            </a:r>
            <a:r>
              <a:rPr lang="en-US" sz="1600" dirty="0">
                <a:latin typeface="Adobe Caslon Pro" panose="0205050205050A020403" pitchFamily="18" charset="0"/>
              </a:rPr>
              <a:t> de </a:t>
            </a:r>
            <a:r>
              <a:rPr lang="en-US" sz="1600" dirty="0" err="1">
                <a:latin typeface="Adobe Caslon Pro" panose="0205050205050A020403" pitchFamily="18" charset="0"/>
              </a:rPr>
              <a:t>cambio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promedio</a:t>
            </a:r>
            <a:r>
              <a:rPr lang="en-US" sz="1600" dirty="0">
                <a:latin typeface="Adobe Caslon Pro" panose="0205050205050A020403" pitchFamily="18" charset="0"/>
              </a:rPr>
              <a:t> de 0.2%.</a:t>
            </a:r>
          </a:p>
          <a:p>
            <a:pPr marL="228600" indent="-228600" algn="just">
              <a:spcAft>
                <a:spcPts val="2000"/>
              </a:spcAft>
              <a:buClr>
                <a:srgbClr val="99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Adobe Caslon Pro" panose="0205050205050A020403" pitchFamily="18" charset="0"/>
              </a:rPr>
              <a:t>Inflación</a:t>
            </a:r>
            <a:r>
              <a:rPr lang="en-US" sz="1600" dirty="0">
                <a:latin typeface="Adobe Caslon Pro" panose="0205050205050A020403" pitchFamily="18" charset="0"/>
              </a:rPr>
              <a:t> de 3.6%</a:t>
            </a:r>
          </a:p>
          <a:p>
            <a:pPr marL="228600" indent="-228600" algn="just">
              <a:spcAft>
                <a:spcPts val="2000"/>
              </a:spcAft>
              <a:buClr>
                <a:srgbClr val="99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Adobe Caslon Pro" panose="0205050205050A020403" pitchFamily="18" charset="0"/>
              </a:rPr>
              <a:t>Iincremento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en</a:t>
            </a:r>
            <a:r>
              <a:rPr lang="en-US" sz="1600" dirty="0">
                <a:latin typeface="Adobe Caslon Pro" panose="0205050205050A020403" pitchFamily="18" charset="0"/>
              </a:rPr>
              <a:t> la </a:t>
            </a:r>
            <a:r>
              <a:rPr lang="en-US" sz="1600" dirty="0" err="1">
                <a:latin typeface="Adobe Caslon Pro" panose="0205050205050A020403" pitchFamily="18" charset="0"/>
              </a:rPr>
              <a:t>tasa</a:t>
            </a:r>
            <a:r>
              <a:rPr lang="en-US" sz="1600" dirty="0">
                <a:latin typeface="Adobe Caslon Pro" panose="0205050205050A020403" pitchFamily="18" charset="0"/>
              </a:rPr>
              <a:t> de CETES de 3.1%  (</a:t>
            </a:r>
            <a:r>
              <a:rPr lang="en-US" sz="1600" dirty="0" err="1">
                <a:latin typeface="Adobe Caslon Pro" panose="0205050205050A020403" pitchFamily="18" charset="0"/>
              </a:rPr>
              <a:t>incremento</a:t>
            </a:r>
            <a:r>
              <a:rPr lang="en-US" sz="1600" dirty="0">
                <a:latin typeface="Adobe Caslon Pro" panose="0205050205050A020403" pitchFamily="18" charset="0"/>
              </a:rPr>
              <a:t> de 20 puntos base)</a:t>
            </a:r>
          </a:p>
          <a:p>
            <a:pPr marL="228600" indent="-228600" algn="just">
              <a:spcAft>
                <a:spcPts val="2000"/>
              </a:spcAft>
              <a:buClr>
                <a:srgbClr val="99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Adobe Caslon Pro" panose="0205050205050A020403" pitchFamily="18" charset="0"/>
              </a:rPr>
              <a:t>Disminución</a:t>
            </a:r>
            <a:r>
              <a:rPr lang="en-US" sz="1600" dirty="0">
                <a:latin typeface="Adobe Caslon Pro" panose="0205050205050A020403" pitchFamily="18" charset="0"/>
              </a:rPr>
              <a:t> de las </a:t>
            </a:r>
            <a:r>
              <a:rPr lang="en-US" sz="1600" dirty="0" err="1">
                <a:latin typeface="Adobe Caslon Pro" panose="0205050205050A020403" pitchFamily="18" charset="0"/>
              </a:rPr>
              <a:t>importaciones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en</a:t>
            </a:r>
            <a:r>
              <a:rPr lang="en-US" sz="1600" dirty="0">
                <a:latin typeface="Adobe Caslon Pro" panose="0205050205050A020403" pitchFamily="18" charset="0"/>
              </a:rPr>
              <a:t> pesos </a:t>
            </a:r>
            <a:r>
              <a:rPr lang="en-US" sz="1600" dirty="0" err="1">
                <a:latin typeface="Adobe Caslon Pro" panose="0205050205050A020403" pitchFamily="18" charset="0"/>
              </a:rPr>
              <a:t>en</a:t>
            </a:r>
            <a:r>
              <a:rPr lang="en-US" sz="1600" dirty="0">
                <a:latin typeface="Adobe Caslon Pro" panose="0205050205050A020403" pitchFamily="18" charset="0"/>
              </a:rPr>
              <a:t> 4.2%</a:t>
            </a:r>
          </a:p>
          <a:p>
            <a:pPr marL="228600" indent="-228600" algn="just">
              <a:spcAft>
                <a:spcPts val="2000"/>
              </a:spcAft>
              <a:buClr>
                <a:srgbClr val="99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latin typeface="Adobe Caslon Pro" panose="0205050205050A020403" pitchFamily="18" charset="0"/>
              </a:rPr>
              <a:t>Incremento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en</a:t>
            </a:r>
            <a:r>
              <a:rPr lang="en-US" sz="1600" dirty="0">
                <a:latin typeface="Adobe Caslon Pro" panose="0205050205050A020403" pitchFamily="18" charset="0"/>
              </a:rPr>
              <a:t> los </a:t>
            </a:r>
            <a:r>
              <a:rPr lang="en-US" sz="1600" dirty="0" err="1">
                <a:latin typeface="Adobe Caslon Pro" panose="0205050205050A020403" pitchFamily="18" charset="0"/>
              </a:rPr>
              <a:t>ingresos</a:t>
            </a:r>
            <a:r>
              <a:rPr lang="en-US" sz="1600" dirty="0">
                <a:latin typeface="Adobe Caslon Pro" panose="0205050205050A020403" pitchFamily="18" charset="0"/>
              </a:rPr>
              <a:t> del sector </a:t>
            </a:r>
            <a:r>
              <a:rPr lang="en-US" sz="1600" dirty="0" err="1">
                <a:latin typeface="Adobe Caslon Pro" panose="0205050205050A020403" pitchFamily="18" charset="0"/>
              </a:rPr>
              <a:t>público</a:t>
            </a:r>
            <a:r>
              <a:rPr lang="en-US" sz="1600" dirty="0">
                <a:latin typeface="Adobe Caslon Pro" panose="0205050205050A020403" pitchFamily="18" charset="0"/>
              </a:rPr>
              <a:t> de 0.8%.</a:t>
            </a:r>
          </a:p>
        </p:txBody>
      </p:sp>
    </p:spTree>
    <p:extLst>
      <p:ext uri="{BB962C8B-B14F-4D97-AF65-F5344CB8AC3E}">
        <p14:creationId xmlns:p14="http://schemas.microsoft.com/office/powerpoint/2010/main" val="42371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 Resultados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25</a:t>
            </a:fld>
            <a:endParaRPr lang="es-MX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44D76-1597-044A-AA16-DFAE56FA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11" y="1788783"/>
            <a:ext cx="3997178" cy="2916860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ABB09469-BCC9-504D-B645-C09009DDCF65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Sensibles a medida de precisión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Sensibles a horizonte de predicción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2000" dirty="0">
                <a:latin typeface="Adobe Caslon Pro" panose="0205050205050A020403" pitchFamily="18" charset="0"/>
                <a:cs typeface="Helvetica" panose="020B0604020202020204" pitchFamily="34" charset="0"/>
              </a:rPr>
              <a:t>Se obtumo RMSE, MAPE y MAE para: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Cierre del año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Periodo completo (18 meses)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Meses del siguiente año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15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 Resultados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26</a:t>
            </a:fld>
            <a:endParaRPr lang="es-MX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DBF52-C4C1-564D-90C3-12941D93A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5" b="21113"/>
          <a:stretch/>
        </p:blipFill>
        <p:spPr>
          <a:xfrm>
            <a:off x="324056" y="769984"/>
            <a:ext cx="11546918" cy="5252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C2276-D416-DC49-95B5-209CF0CCB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3" y="6062122"/>
            <a:ext cx="6475002" cy="79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95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28136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 Resultados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35762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8610600" y="6384486"/>
            <a:ext cx="2743200" cy="365125"/>
          </a:xfrm>
        </p:spPr>
        <p:txBody>
          <a:bodyPr/>
          <a:lstStyle/>
          <a:p>
            <a:fld id="{8B57D839-AD8B-9F49-9D1F-410721A2F06F}" type="slidenum">
              <a:rPr lang="es-MX" smtClean="0"/>
              <a:t>27</a:t>
            </a:fld>
            <a:endParaRPr lang="es-MX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947D13-FF0C-D943-A93D-88462B88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85" y="5987382"/>
            <a:ext cx="6475002" cy="7942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1F0D40-5A51-4943-B487-0531CAAEBFC4}"/>
              </a:ext>
            </a:extLst>
          </p:cNvPr>
          <p:cNvGrpSpPr/>
          <p:nvPr/>
        </p:nvGrpSpPr>
        <p:grpSpPr>
          <a:xfrm>
            <a:off x="311319" y="1470348"/>
            <a:ext cx="11546918" cy="4462711"/>
            <a:chOff x="2152779" y="1243389"/>
            <a:chExt cx="7886700" cy="36270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08127-B731-FA4F-B2AB-6DBC8C80B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0450" y="1987550"/>
              <a:ext cx="7531100" cy="2882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EEC083-11E3-034F-AF64-58B74CFB5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500" b="5910"/>
            <a:stretch/>
          </p:blipFill>
          <p:spPr>
            <a:xfrm>
              <a:off x="2152779" y="1243389"/>
              <a:ext cx="7886700" cy="87827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E9057E2-D43D-9C49-B4A1-5239FB206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5" b="82505"/>
          <a:stretch/>
        </p:blipFill>
        <p:spPr>
          <a:xfrm>
            <a:off x="311319" y="668490"/>
            <a:ext cx="11546918" cy="100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8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4.1 Comparación con LIF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28</a:t>
            </a:fld>
            <a:endParaRPr lang="es-MX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D44DD-DFDA-B649-9290-24FE6E61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19" y="1068954"/>
            <a:ext cx="6142179" cy="2969845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15787598-14F4-A449-A49D-4931176B192A}"/>
              </a:ext>
            </a:extLst>
          </p:cNvPr>
          <p:cNvSpPr txBox="1">
            <a:spLocks/>
          </p:cNvSpPr>
          <p:nvPr/>
        </p:nvSpPr>
        <p:spPr>
          <a:xfrm>
            <a:off x="338780" y="3784209"/>
            <a:ext cx="11152494" cy="3006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7B61A42D-8610-6547-B66C-08BF965EEE92}"/>
              </a:ext>
            </a:extLst>
          </p:cNvPr>
          <p:cNvSpPr txBox="1">
            <a:spLocks/>
          </p:cNvSpPr>
          <p:nvPr/>
        </p:nvSpPr>
        <p:spPr>
          <a:xfrm>
            <a:off x="338780" y="3784209"/>
            <a:ext cx="11152494" cy="28072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n-US" sz="2000" dirty="0"/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20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C2F782-1071-FB43-A4DE-DE940A05C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02448"/>
              </p:ext>
            </p:extLst>
          </p:nvPr>
        </p:nvGraphicFramePr>
        <p:xfrm>
          <a:off x="98973" y="4326640"/>
          <a:ext cx="8127999" cy="2494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869906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289673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43214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err="1"/>
                        <a:t>Cuadro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comparativo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977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Impuesto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 </a:t>
                      </a:r>
                      <a:r>
                        <a:rPr lang="en-US" dirty="0" err="1"/>
                        <a:t>estimaciones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MAPE </a:t>
                      </a:r>
                      <a:r>
                        <a:rPr lang="en-US" dirty="0" err="1"/>
                        <a:t>lif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51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0"/>
                        </a:spcAft>
                        <a:buClr>
                          <a:srgbClr val="990000"/>
                        </a:buClr>
                        <a:buNone/>
                      </a:pPr>
                      <a:r>
                        <a:rPr lang="en-US" sz="1800" dirty="0" err="1"/>
                        <a:t>Ingresos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tributarios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0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0"/>
                        </a:spcAft>
                        <a:buClr>
                          <a:srgbClr val="990000"/>
                        </a:buClr>
                        <a:buNone/>
                      </a:pPr>
                      <a:r>
                        <a:rPr lang="en-US" sz="1800" dirty="0"/>
                        <a:t>ISR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59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0"/>
                        </a:spcAft>
                        <a:buClr>
                          <a:srgbClr val="990000"/>
                        </a:buClr>
                        <a:buNone/>
                      </a:pPr>
                      <a:r>
                        <a:rPr lang="en-US" sz="1800" dirty="0"/>
                        <a:t>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96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Impuesto</a:t>
                      </a:r>
                      <a:r>
                        <a:rPr lang="en-US" sz="1800" dirty="0"/>
                        <a:t> a las </a:t>
                      </a:r>
                      <a:r>
                        <a:rPr lang="en-US" sz="1800" dirty="0" err="1"/>
                        <a:t>importaciones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48729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7446258-F956-404B-82E7-87F658418B5D}"/>
              </a:ext>
            </a:extLst>
          </p:cNvPr>
          <p:cNvSpPr/>
          <p:nvPr/>
        </p:nvSpPr>
        <p:spPr>
          <a:xfrm>
            <a:off x="8546557" y="2136338"/>
            <a:ext cx="32935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000"/>
              </a:spcAft>
              <a:buClr>
                <a:srgbClr val="990000"/>
              </a:buClr>
            </a:pPr>
            <a:r>
              <a:rPr lang="en-US" sz="1600" b="1" dirty="0" err="1">
                <a:latin typeface="Adobe Caslon Pro" panose="0205050205050A020403" pitchFamily="18" charset="0"/>
              </a:rPr>
              <a:t>Notas</a:t>
            </a:r>
            <a:endParaRPr lang="en-US" sz="1600" b="1" dirty="0">
              <a:latin typeface="Adobe Caslon Pro" panose="0205050205050A020403" pitchFamily="18" charset="0"/>
            </a:endParaRPr>
          </a:p>
          <a:p>
            <a:pPr algn="ctr">
              <a:spcAft>
                <a:spcPts val="2000"/>
              </a:spcAft>
              <a:buClr>
                <a:srgbClr val="990000"/>
              </a:buClr>
            </a:pPr>
            <a:r>
              <a:rPr lang="en-US" sz="1600" dirty="0" err="1">
                <a:latin typeface="Adobe Caslon Pro" panose="0205050205050A020403" pitchFamily="18" charset="0"/>
              </a:rPr>
              <a:t>Nosotros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contábamos</a:t>
            </a:r>
            <a:r>
              <a:rPr lang="en-US" sz="1600" dirty="0">
                <a:latin typeface="Adobe Caslon Pro" panose="0205050205050A020403" pitchFamily="18" charset="0"/>
              </a:rPr>
              <a:t> con mayor </a:t>
            </a:r>
            <a:r>
              <a:rPr lang="en-US" sz="1600" dirty="0" err="1">
                <a:latin typeface="Adobe Caslon Pro" panose="0205050205050A020403" pitchFamily="18" charset="0"/>
              </a:rPr>
              <a:t>información</a:t>
            </a:r>
            <a:r>
              <a:rPr lang="en-US" sz="1600" dirty="0">
                <a:latin typeface="Adobe Caslon Pro" panose="0205050205050A020403" pitchFamily="18" charset="0"/>
              </a:rPr>
              <a:t> para </a:t>
            </a:r>
            <a:r>
              <a:rPr lang="en-US" sz="1600" dirty="0" err="1">
                <a:latin typeface="Adobe Caslon Pro" panose="0205050205050A020403" pitchFamily="18" charset="0"/>
              </a:rPr>
              <a:t>seleccionar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mejores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modelos</a:t>
            </a:r>
            <a:r>
              <a:rPr lang="en-US" sz="1600" dirty="0">
                <a:latin typeface="Adobe Caslon Pro" panose="0205050205050A020403" pitchFamily="18" charset="0"/>
              </a:rPr>
              <a:t>.</a:t>
            </a:r>
          </a:p>
          <a:p>
            <a:pPr algn="ctr">
              <a:spcAft>
                <a:spcPts val="2000"/>
              </a:spcAft>
              <a:buClr>
                <a:srgbClr val="990000"/>
              </a:buClr>
            </a:pPr>
            <a:endParaRPr lang="en-US" sz="1600" dirty="0">
              <a:latin typeface="Adobe Caslon Pro" panose="0205050205050A020403" pitchFamily="18" charset="0"/>
            </a:endParaRPr>
          </a:p>
          <a:p>
            <a:pPr algn="ctr">
              <a:spcAft>
                <a:spcPts val="2000"/>
              </a:spcAft>
              <a:buClr>
                <a:srgbClr val="990000"/>
              </a:buClr>
            </a:pPr>
            <a:r>
              <a:rPr lang="en-US" sz="1600" dirty="0">
                <a:latin typeface="Adobe Caslon Pro" panose="0205050205050A020403" pitchFamily="18" charset="0"/>
              </a:rPr>
              <a:t>El SAT </a:t>
            </a:r>
            <a:r>
              <a:rPr lang="en-US" sz="1600" dirty="0" err="1">
                <a:latin typeface="Adobe Caslon Pro" panose="0205050205050A020403" pitchFamily="18" charset="0"/>
              </a:rPr>
              <a:t>tiene</a:t>
            </a:r>
            <a:r>
              <a:rPr lang="en-US" sz="1600" dirty="0">
                <a:latin typeface="Adobe Caslon Pro" panose="0205050205050A020403" pitchFamily="18" charset="0"/>
              </a:rPr>
              <a:t> </a:t>
            </a:r>
            <a:r>
              <a:rPr lang="en-US" sz="1600" dirty="0" err="1">
                <a:latin typeface="Adobe Caslon Pro" panose="0205050205050A020403" pitchFamily="18" charset="0"/>
              </a:rPr>
              <a:t>incentivos</a:t>
            </a:r>
            <a:r>
              <a:rPr lang="en-US" sz="1600" dirty="0">
                <a:latin typeface="Adobe Caslon Pro" panose="0205050205050A020403" pitchFamily="18" charset="0"/>
              </a:rPr>
              <a:t> a </a:t>
            </a:r>
            <a:r>
              <a:rPr lang="en-US" sz="1600" dirty="0" err="1">
                <a:latin typeface="Adobe Caslon Pro" panose="0205050205050A020403" pitchFamily="18" charset="0"/>
              </a:rPr>
              <a:t>acercarse</a:t>
            </a:r>
            <a:r>
              <a:rPr lang="en-US" sz="1600" dirty="0">
                <a:latin typeface="Adobe Caslon Pro" panose="0205050205050A020403" pitchFamily="18" charset="0"/>
              </a:rPr>
              <a:t> a la LIF.</a:t>
            </a:r>
          </a:p>
        </p:txBody>
      </p:sp>
    </p:spTree>
    <p:extLst>
      <p:ext uri="{BB962C8B-B14F-4D97-AF65-F5344CB8AC3E}">
        <p14:creationId xmlns:p14="http://schemas.microsoft.com/office/powerpoint/2010/main" val="1231189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4.2 Resultados ingresos tributarios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29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7B5E9-BD89-7043-A87A-2FD92BE4F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t="9667" r="8525" b="2351"/>
          <a:stretch/>
        </p:blipFill>
        <p:spPr>
          <a:xfrm>
            <a:off x="700726" y="635409"/>
            <a:ext cx="10314294" cy="5720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05732D-4CD9-364C-AFDC-44650A9A6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56" y="6129867"/>
            <a:ext cx="5054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1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 Objetivos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Objetivo General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Predecir Ingresos tributarios usando el mejor modelo econométricos o de </a:t>
            </a:r>
            <a:r>
              <a:rPr lang="es-MX" sz="1800" i="1" dirty="0">
                <a:latin typeface="Adobe Caslon Pro" panose="0205050205050A020403" pitchFamily="18" charset="0"/>
                <a:cs typeface="Helvetica" panose="020B0604020202020204" pitchFamily="34" charset="0"/>
              </a:rPr>
              <a:t>Machine Learning</a:t>
            </a: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.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Objetivos específicos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 Estimar con modelos econométricos y de </a:t>
            </a:r>
            <a:r>
              <a:rPr lang="es-MX" sz="1800" i="1" dirty="0">
                <a:latin typeface="Adobe Caslon Pro" panose="0205050205050A020403" pitchFamily="18" charset="0"/>
                <a:cs typeface="Helvetica" panose="020B0604020202020204" pitchFamily="34" charset="0"/>
              </a:rPr>
              <a:t>Machine Learning </a:t>
            </a: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los ingresos tributarios de los úitmos meses de cada año y del año siguiente desde 2015 hasta 2018.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Evaluar la precisión de cada una de esas predicciones, comparándolas con los valores observados.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Seleccionar los mejores modelos para cada uno de los ingresos tributarios.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Estimar el cierre de 2019 para cada uno de los ingresos tributarios usando los modelos con mejor ajuste.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8644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4.2 Resultados ISR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30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75F73-874D-A348-82C6-9C03454A0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" t="10085" r="8525" b="3431"/>
          <a:stretch/>
        </p:blipFill>
        <p:spPr>
          <a:xfrm>
            <a:off x="838200" y="833590"/>
            <a:ext cx="10314294" cy="5623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13162-FBCF-194D-982B-AB1F1D35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7316"/>
            <a:ext cx="5270500" cy="7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2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4.2 Resultados importaciones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31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47433-A528-EC43-8B20-81C940C0E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1" t="11693" r="7182" b="2800"/>
          <a:stretch/>
        </p:blipFill>
        <p:spPr>
          <a:xfrm>
            <a:off x="846382" y="744834"/>
            <a:ext cx="10471358" cy="5560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38B8C8-B15B-6940-9DF2-5CAB1DF91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7" y="6087632"/>
            <a:ext cx="5270500" cy="7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9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5. Predicciones Ingresos tributarios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32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33888-0681-A842-B5BA-8BCAAEBA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27364"/>
            <a:ext cx="10414000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05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5. Predicciones ISR e 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33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37FD3-664F-C44D-9047-E6DE18CD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727364"/>
            <a:ext cx="10414000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09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5. Predicciones Importaciones e IEPS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34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1F318-0029-1241-8D6D-428DDA3B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09" y="727364"/>
            <a:ext cx="10333182" cy="54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56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5. Predicciones anuales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35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87722-B996-1346-B569-827022F52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55" y="1123185"/>
            <a:ext cx="8598389" cy="2262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C76B5-AEF6-EA41-81FA-757326892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84"/>
          <a:stretch/>
        </p:blipFill>
        <p:spPr>
          <a:xfrm>
            <a:off x="1526563" y="3429000"/>
            <a:ext cx="9070291" cy="25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3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5 Material Extra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36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Online Media 1" descr="demo_dashboard_1.mov">
            <a:hlinkClick r:id="" action="ppaction://media"/>
            <a:extLst>
              <a:ext uri="{FF2B5EF4-FFF2-40B4-BE49-F238E27FC236}">
                <a16:creationId xmlns:a16="http://schemas.microsoft.com/office/drawing/2014/main" id="{83CBDE56-995F-A44F-A311-C3288073D4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5329" y="745636"/>
            <a:ext cx="9561342" cy="597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5. Material Extra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37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85DA176C-A75B-9F46-B947-8EAE579EB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57"/>
            <a:ext cx="10515600" cy="5233306"/>
          </a:xfrm>
        </p:spPr>
        <p:txBody>
          <a:bodyPr>
            <a:normAutofit/>
          </a:bodyPr>
          <a:lstStyle/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n-US" sz="2400" dirty="0">
                <a:latin typeface="Adobe Caslon Pro" panose="0205050205050A020403" pitchFamily="18" charset="0"/>
              </a:rPr>
              <a:t>Scripts de </a:t>
            </a:r>
            <a:r>
              <a:rPr lang="en-US" sz="2400" dirty="0" err="1">
                <a:latin typeface="Adobe Caslon Pro" panose="0205050205050A020403" pitchFamily="18" charset="0"/>
              </a:rPr>
              <a:t>descarga</a:t>
            </a:r>
            <a:r>
              <a:rPr lang="en-US" sz="2400" dirty="0">
                <a:latin typeface="Adobe Caslon Pro" panose="0205050205050A020403" pitchFamily="18" charset="0"/>
              </a:rPr>
              <a:t>, </a:t>
            </a:r>
            <a:r>
              <a:rPr lang="en-US" sz="2400" dirty="0" err="1">
                <a:latin typeface="Adobe Caslon Pro" panose="0205050205050A020403" pitchFamily="18" charset="0"/>
              </a:rPr>
              <a:t>análisis</a:t>
            </a:r>
            <a:r>
              <a:rPr lang="en-US" sz="2400" dirty="0">
                <a:latin typeface="Adobe Caslon Pro" panose="0205050205050A020403" pitchFamily="18" charset="0"/>
              </a:rPr>
              <a:t> de </a:t>
            </a:r>
            <a:r>
              <a:rPr lang="en-US" sz="2400" dirty="0" err="1">
                <a:latin typeface="Adobe Caslon Pro" panose="0205050205050A020403" pitchFamily="18" charset="0"/>
              </a:rPr>
              <a:t>datos</a:t>
            </a:r>
            <a:r>
              <a:rPr lang="en-US" sz="2400" dirty="0">
                <a:latin typeface="Adobe Caslon Pro" panose="0205050205050A020403" pitchFamily="18" charset="0"/>
              </a:rPr>
              <a:t>, </a:t>
            </a:r>
            <a:r>
              <a:rPr lang="en-US" sz="2400" dirty="0" err="1">
                <a:latin typeface="Adobe Caslon Pro" panose="0205050205050A020403" pitchFamily="18" charset="0"/>
              </a:rPr>
              <a:t>graficar</a:t>
            </a:r>
            <a:r>
              <a:rPr lang="en-US" sz="2400" dirty="0">
                <a:latin typeface="Adobe Caslon Pro" panose="0205050205050A020403" pitchFamily="18" charset="0"/>
              </a:rPr>
              <a:t> y </a:t>
            </a:r>
            <a:r>
              <a:rPr lang="en-US" sz="2400" dirty="0" err="1">
                <a:latin typeface="Adobe Caslon Pro" panose="0205050205050A020403" pitchFamily="18" charset="0"/>
              </a:rPr>
              <a:t>modelar</a:t>
            </a:r>
            <a:r>
              <a:rPr lang="en-US" sz="2400" dirty="0">
                <a:latin typeface="Adobe Caslon Pro" panose="0205050205050A020403" pitchFamily="18" charset="0"/>
              </a:rPr>
              <a:t>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n-US" sz="2400" dirty="0">
                <a:latin typeface="Adobe Caslon Pro" panose="0205050205050A020403" pitchFamily="18" charset="0"/>
              </a:rPr>
              <a:t>Notebook para </a:t>
            </a:r>
            <a:r>
              <a:rPr lang="en-US" sz="2400" dirty="0" err="1">
                <a:latin typeface="Adobe Caslon Pro" panose="0205050205050A020403" pitchFamily="18" charset="0"/>
              </a:rPr>
              <a:t>análisis</a:t>
            </a:r>
            <a:r>
              <a:rPr lang="en-US" sz="2400" dirty="0">
                <a:latin typeface="Adobe Caslon Pro" panose="0205050205050A020403" pitchFamily="18" charset="0"/>
              </a:rPr>
              <a:t> </a:t>
            </a:r>
            <a:r>
              <a:rPr lang="en-US" sz="2400" dirty="0" err="1">
                <a:latin typeface="Adobe Caslon Pro" panose="0205050205050A020403" pitchFamily="18" charset="0"/>
              </a:rPr>
              <a:t>mensual</a:t>
            </a:r>
            <a:r>
              <a:rPr lang="en-US" sz="2400" dirty="0">
                <a:latin typeface="Adobe Caslon Pro" panose="0205050205050A020403" pitchFamily="18" charset="0"/>
              </a:rPr>
              <a:t> de </a:t>
            </a:r>
            <a:r>
              <a:rPr lang="en-US" sz="2400" dirty="0" err="1">
                <a:latin typeface="Adobe Caslon Pro" panose="0205050205050A020403" pitchFamily="18" charset="0"/>
              </a:rPr>
              <a:t>ingresos</a:t>
            </a:r>
            <a:r>
              <a:rPr lang="en-US" sz="2400" dirty="0">
                <a:latin typeface="Adobe Caslon Pro" panose="0205050205050A020403" pitchFamily="18" charset="0"/>
              </a:rPr>
              <a:t> </a:t>
            </a:r>
            <a:r>
              <a:rPr lang="en-US" sz="2400" dirty="0" err="1">
                <a:latin typeface="Adobe Caslon Pro" panose="0205050205050A020403" pitchFamily="18" charset="0"/>
              </a:rPr>
              <a:t>tributarios</a:t>
            </a:r>
            <a:r>
              <a:rPr lang="en-US" sz="2400" dirty="0">
                <a:latin typeface="Adobe Caslon Pro" panose="0205050205050A020403" pitchFamily="18" charset="0"/>
              </a:rPr>
              <a:t>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n-US" sz="2400" dirty="0" err="1">
                <a:latin typeface="Adobe Caslon Pro" panose="0205050205050A020403" pitchFamily="18" charset="0"/>
              </a:rPr>
              <a:t>Reporte</a:t>
            </a:r>
            <a:r>
              <a:rPr lang="en-US" sz="2400" dirty="0">
                <a:latin typeface="Adobe Caslon Pro" panose="0205050205050A020403" pitchFamily="18" charset="0"/>
              </a:rPr>
              <a:t>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n-US" sz="2400" dirty="0">
              <a:latin typeface="Adobe Caslon Pro" panose="0205050205050A020403" pitchFamily="18" charset="0"/>
            </a:endParaRPr>
          </a:p>
          <a:p>
            <a:pPr marL="514350" indent="-51435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2945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F54975-7509-6947-9A7A-706F83386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57"/>
            <a:ext cx="10515600" cy="5233306"/>
          </a:xfrm>
        </p:spPr>
        <p:txBody>
          <a:bodyPr/>
          <a:lstStyle/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n-US" sz="2200" dirty="0" err="1">
                <a:latin typeface="Adobe Caslon Pro" panose="0205050205050A020403" pitchFamily="18" charset="0"/>
              </a:rPr>
              <a:t>Modelos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econométricos</a:t>
            </a:r>
            <a:r>
              <a:rPr lang="en-US" sz="2200" dirty="0">
                <a:latin typeface="Adobe Caslon Pro" panose="0205050205050A020403" pitchFamily="18" charset="0"/>
              </a:rPr>
              <a:t> se </a:t>
            </a:r>
            <a:r>
              <a:rPr lang="en-US" sz="2200" dirty="0" err="1">
                <a:latin typeface="Adobe Caslon Pro" panose="0205050205050A020403" pitchFamily="18" charset="0"/>
              </a:rPr>
              <a:t>ajustan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mejor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en</a:t>
            </a:r>
            <a:r>
              <a:rPr lang="en-US" sz="2200" dirty="0">
                <a:latin typeface="Adobe Caslon Pro" panose="0205050205050A020403" pitchFamily="18" charset="0"/>
              </a:rPr>
              <a:t> general a </a:t>
            </a:r>
            <a:r>
              <a:rPr lang="en-US" sz="2200" dirty="0" err="1">
                <a:latin typeface="Adobe Caslon Pro" panose="0205050205050A020403" pitchFamily="18" charset="0"/>
              </a:rPr>
              <a:t>ingresos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tributarios</a:t>
            </a:r>
            <a:r>
              <a:rPr lang="en-US" sz="2200" dirty="0">
                <a:latin typeface="Adobe Caslon Pro" panose="0205050205050A020403" pitchFamily="18" charset="0"/>
              </a:rPr>
              <a:t> (con </a:t>
            </a:r>
            <a:r>
              <a:rPr lang="en-US" sz="2200" dirty="0" err="1">
                <a:latin typeface="Adobe Caslon Pro" panose="0205050205050A020403" pitchFamily="18" charset="0"/>
              </a:rPr>
              <a:t>limitaciones</a:t>
            </a:r>
            <a:r>
              <a:rPr lang="en-US" sz="2200" dirty="0">
                <a:latin typeface="Adobe Caslon Pro" panose="0205050205050A020403" pitchFamily="18" charset="0"/>
              </a:rPr>
              <a:t>)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n-US" sz="2200" dirty="0" err="1">
                <a:latin typeface="Adobe Caslon Pro" panose="0205050205050A020403" pitchFamily="18" charset="0"/>
              </a:rPr>
              <a:t>Ampliar</a:t>
            </a:r>
            <a:r>
              <a:rPr lang="en-US" sz="2200" dirty="0">
                <a:latin typeface="Adobe Caslon Pro" panose="0205050205050A020403" pitchFamily="18" charset="0"/>
              </a:rPr>
              <a:t> a </a:t>
            </a:r>
            <a:r>
              <a:rPr lang="en-US" sz="2200" dirty="0" err="1">
                <a:latin typeface="Adobe Caslon Pro" panose="0205050205050A020403" pitchFamily="18" charset="0"/>
              </a:rPr>
              <a:t>modelos</a:t>
            </a:r>
            <a:r>
              <a:rPr lang="en-US" sz="2200" dirty="0">
                <a:latin typeface="Adobe Caslon Pro" panose="0205050205050A020403" pitchFamily="18" charset="0"/>
              </a:rPr>
              <a:t> de deep learning </a:t>
            </a:r>
            <a:r>
              <a:rPr lang="en-US" sz="2200" dirty="0" err="1">
                <a:latin typeface="Adobe Caslon Pro" panose="0205050205050A020403" pitchFamily="18" charset="0"/>
              </a:rPr>
              <a:t>como</a:t>
            </a:r>
            <a:r>
              <a:rPr lang="en-US" sz="2200" dirty="0">
                <a:latin typeface="Adobe Caslon Pro" panose="0205050205050A020403" pitchFamily="18" charset="0"/>
              </a:rPr>
              <a:t> Redes </a:t>
            </a:r>
            <a:r>
              <a:rPr lang="en-US" sz="2200" dirty="0" err="1">
                <a:latin typeface="Adobe Caslon Pro" panose="0205050205050A020403" pitchFamily="18" charset="0"/>
              </a:rPr>
              <a:t>Neuronales</a:t>
            </a:r>
            <a:r>
              <a:rPr lang="en-US" sz="2200" dirty="0">
                <a:latin typeface="Adobe Caslon Pro" panose="0205050205050A020403" pitchFamily="18" charset="0"/>
              </a:rPr>
              <a:t>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n-US" sz="2200" dirty="0" err="1">
                <a:latin typeface="Adobe Caslon Pro" panose="0205050205050A020403" pitchFamily="18" charset="0"/>
              </a:rPr>
              <a:t>Replantearnos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elasticidad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unitaria</a:t>
            </a:r>
            <a:r>
              <a:rPr lang="en-US" sz="2200" dirty="0">
                <a:latin typeface="Adobe Caslon Pro" panose="0205050205050A020403" pitchFamily="18" charset="0"/>
              </a:rPr>
              <a:t>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n-US" sz="2200" dirty="0" err="1">
                <a:latin typeface="Adobe Caslon Pro" panose="0205050205050A020403" pitchFamily="18" charset="0"/>
              </a:rPr>
              <a:t>Ejercicio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importante</a:t>
            </a:r>
            <a:r>
              <a:rPr lang="en-US" sz="2200" dirty="0">
                <a:latin typeface="Adobe Caslon Pro" panose="0205050205050A020403" pitchFamily="18" charset="0"/>
              </a:rPr>
              <a:t> de </a:t>
            </a:r>
            <a:r>
              <a:rPr lang="en-US" sz="2200" dirty="0" err="1">
                <a:latin typeface="Adobe Caslon Pro" panose="0205050205050A020403" pitchFamily="18" charset="0"/>
              </a:rPr>
              <a:t>predicción</a:t>
            </a:r>
            <a:r>
              <a:rPr lang="en-US" sz="2200" dirty="0">
                <a:latin typeface="Adobe Caslon Pro" panose="0205050205050A020403" pitchFamily="18" charset="0"/>
              </a:rPr>
              <a:t>: </a:t>
            </a:r>
            <a:r>
              <a:rPr lang="en-US" sz="2200" dirty="0" err="1">
                <a:latin typeface="Adobe Caslon Pro" panose="0205050205050A020403" pitchFamily="18" charset="0"/>
              </a:rPr>
              <a:t>Estimaciones</a:t>
            </a:r>
            <a:r>
              <a:rPr lang="en-US" sz="2200" dirty="0">
                <a:latin typeface="Adobe Caslon Pro" panose="0205050205050A020403" pitchFamily="18" charset="0"/>
              </a:rPr>
              <a:t> de </a:t>
            </a:r>
            <a:r>
              <a:rPr lang="en-US" sz="2200" dirty="0" err="1">
                <a:latin typeface="Adobe Caslon Pro" panose="0205050205050A020403" pitchFamily="18" charset="0"/>
              </a:rPr>
              <a:t>ingresos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brutos</a:t>
            </a:r>
            <a:r>
              <a:rPr lang="en-US" sz="2200" dirty="0">
                <a:latin typeface="Adobe Caslon Pro" panose="0205050205050A020403" pitchFamily="18" charset="0"/>
              </a:rPr>
              <a:t>.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n-US" sz="2200" dirty="0" err="1">
                <a:latin typeface="Adobe Caslon Pro" panose="0205050205050A020403" pitchFamily="18" charset="0"/>
              </a:rPr>
              <a:t>Continuar</a:t>
            </a:r>
            <a:r>
              <a:rPr lang="en-US" sz="2200" dirty="0">
                <a:latin typeface="Adobe Caslon Pro" panose="0205050205050A020403" pitchFamily="18" charset="0"/>
              </a:rPr>
              <a:t> con los </a:t>
            </a:r>
            <a:r>
              <a:rPr lang="en-US" sz="2200" dirty="0" err="1">
                <a:latin typeface="Adobe Caslon Pro" panose="0205050205050A020403" pitchFamily="18" charset="0"/>
              </a:rPr>
              <a:t>avances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en</a:t>
            </a:r>
            <a:r>
              <a:rPr lang="en-US" sz="2200" dirty="0">
                <a:latin typeface="Adobe Caslon Pro" panose="0205050205050A020403" pitchFamily="18" charset="0"/>
              </a:rPr>
              <a:t> </a:t>
            </a:r>
            <a:r>
              <a:rPr lang="en-US" sz="2200" dirty="0" err="1">
                <a:latin typeface="Adobe Caslon Pro" panose="0205050205050A020403" pitchFamily="18" charset="0"/>
              </a:rPr>
              <a:t>consolidación</a:t>
            </a:r>
            <a:r>
              <a:rPr lang="en-US" sz="2200" dirty="0">
                <a:latin typeface="Adobe Caslon Pro" panose="0205050205050A020403" pitchFamily="18" charset="0"/>
              </a:rPr>
              <a:t> de bases de </a:t>
            </a:r>
            <a:r>
              <a:rPr lang="en-US" sz="2200" dirty="0" err="1">
                <a:latin typeface="Adobe Caslon Pro" panose="0205050205050A020403" pitchFamily="18" charset="0"/>
              </a:rPr>
              <a:t>datos</a:t>
            </a:r>
            <a:r>
              <a:rPr lang="en-US" sz="2200" dirty="0">
                <a:latin typeface="Adobe Caslon Pro" panose="0205050205050A020403" pitchFamily="18" charset="0"/>
              </a:rPr>
              <a:t>.</a:t>
            </a:r>
          </a:p>
          <a:p>
            <a:pPr marL="514350" indent="-51435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n-US" dirty="0"/>
          </a:p>
          <a:p>
            <a:pPr marL="514350" indent="-51435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38</a:t>
            </a:fld>
            <a:endParaRPr lang="es-MX"/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4344702-430F-2042-AF90-3985A55EC7B5}"/>
              </a:ext>
            </a:extLst>
          </p:cNvPr>
          <p:cNvSpPr txBox="1">
            <a:spLocks/>
          </p:cNvSpPr>
          <p:nvPr/>
        </p:nvSpPr>
        <p:spPr>
          <a:xfrm>
            <a:off x="326179" y="0"/>
            <a:ext cx="10515600" cy="80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5. Conclusiones</a:t>
            </a:r>
          </a:p>
        </p:txBody>
      </p:sp>
    </p:spTree>
    <p:extLst>
      <p:ext uri="{BB962C8B-B14F-4D97-AF65-F5344CB8AC3E}">
        <p14:creationId xmlns:p14="http://schemas.microsoft.com/office/powerpoint/2010/main" val="360567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2. Principales hallazgos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691382"/>
            <a:ext cx="11152494" cy="6098885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 Elasticidad recaudación -- PIB  &gt;  1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4</a:t>
            </a:fld>
            <a:endParaRPr lang="es-MX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BE28C-D85C-9746-90A4-80A8ADC28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18" y="1146461"/>
            <a:ext cx="8942607" cy="55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0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2. Principales hallazgos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691382"/>
            <a:ext cx="11152494" cy="6098885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 Elasticidad recaudación -- PIB  &gt;  1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5</a:t>
            </a:fld>
            <a:endParaRPr lang="es-MX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D272FC-981A-3D41-86A6-89D7026B8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71" y="1811316"/>
            <a:ext cx="9055312" cy="32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8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2. Principales hallazgos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691382"/>
            <a:ext cx="11152494" cy="6098885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 Elasticidad recaudación -- PIB  &gt;  1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6</a:t>
            </a:fld>
            <a:endParaRPr lang="es-MX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F9B7D-0926-924A-89A3-3B25C680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18" y="1131498"/>
            <a:ext cx="8806817" cy="565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9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2. Principales hallazgos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 startAt="2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Las acciones políticas dificultan predicción de ingresos netos en diferente grado para cada variable.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 startAt="2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Los impuestos netos difieren en el grado de predictibilidad: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 startAt="2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 startAt="2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 startAt="2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 startAt="4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De los modelos probados, los econométricos describen mejor a la mayoría de las variables de interés.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Limitaciones: </a:t>
            </a:r>
            <a:r>
              <a:rPr lang="es-MX" sz="1400" i="1" dirty="0">
                <a:latin typeface="Adobe Caslon Pro" panose="0205050205050A020403" pitchFamily="18" charset="0"/>
                <a:cs typeface="Helvetica" panose="020B0604020202020204" pitchFamily="34" charset="0"/>
              </a:rPr>
              <a:t>Otros modelos de Machine Learning y Deep Learning.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Limitaciones: Incluir variables con frecuencia mayor a mes.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7</a:t>
            </a:fld>
            <a:endParaRPr lang="es-MX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0996A1-E130-6044-BBB9-F536854BC6DE}"/>
              </a:ext>
            </a:extLst>
          </p:cNvPr>
          <p:cNvCxnSpPr/>
          <p:nvPr/>
        </p:nvCxnSpPr>
        <p:spPr>
          <a:xfrm>
            <a:off x="1492469" y="3084944"/>
            <a:ext cx="8628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6650CD-9540-894A-8055-16D00BE98D01}"/>
              </a:ext>
            </a:extLst>
          </p:cNvPr>
          <p:cNvSpPr txBox="1"/>
          <p:nvPr/>
        </p:nvSpPr>
        <p:spPr>
          <a:xfrm>
            <a:off x="8788218" y="3222152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</a:t>
            </a:r>
            <a:r>
              <a:rPr lang="en-US" dirty="0" err="1"/>
              <a:t>predecible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D3E6-C526-E943-9053-1DF6A66E8B6C}"/>
              </a:ext>
            </a:extLst>
          </p:cNvPr>
          <p:cNvSpPr txBox="1"/>
          <p:nvPr/>
        </p:nvSpPr>
        <p:spPr>
          <a:xfrm>
            <a:off x="1492469" y="3222152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predecible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84FDF-A868-8E45-B376-ADF2DF6DC421}"/>
              </a:ext>
            </a:extLst>
          </p:cNvPr>
          <p:cNvSpPr txBox="1"/>
          <p:nvPr/>
        </p:nvSpPr>
        <p:spPr>
          <a:xfrm>
            <a:off x="9650176" y="2549385"/>
            <a:ext cx="4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94B90-80E2-AC4F-99A2-8E0BCB1F10F0}"/>
              </a:ext>
            </a:extLst>
          </p:cNvPr>
          <p:cNvSpPr txBox="1"/>
          <p:nvPr/>
        </p:nvSpPr>
        <p:spPr>
          <a:xfrm>
            <a:off x="6214779" y="2568541"/>
            <a:ext cx="292963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err="1"/>
              <a:t>Impuesto</a:t>
            </a:r>
            <a:r>
              <a:rPr lang="en-US" dirty="0"/>
              <a:t> a las </a:t>
            </a:r>
            <a:r>
              <a:rPr lang="en-US" dirty="0" err="1"/>
              <a:t>importaciones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16CD7-89D9-5540-A85F-D9B6AD6E5179}"/>
              </a:ext>
            </a:extLst>
          </p:cNvPr>
          <p:cNvSpPr txBox="1"/>
          <p:nvPr/>
        </p:nvSpPr>
        <p:spPr>
          <a:xfrm>
            <a:off x="4261327" y="2582466"/>
            <a:ext cx="165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91D1B-75FD-3F4C-B08C-C4B36BC64938}"/>
              </a:ext>
            </a:extLst>
          </p:cNvPr>
          <p:cNvSpPr txBox="1"/>
          <p:nvPr/>
        </p:nvSpPr>
        <p:spPr>
          <a:xfrm>
            <a:off x="1514221" y="2582466"/>
            <a:ext cx="165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IEPS</a:t>
            </a:r>
          </a:p>
        </p:txBody>
      </p:sp>
    </p:spTree>
    <p:extLst>
      <p:ext uri="{BB962C8B-B14F-4D97-AF65-F5344CB8AC3E}">
        <p14:creationId xmlns:p14="http://schemas.microsoft.com/office/powerpoint/2010/main" val="149873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2. Principales hallazgos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 startAt="5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Queda un Pipeline macroeconómico en la UPIT. 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Descarga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Homogenización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Tranformación a MDP constantes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Análisis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Capacidades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Es modular, centa con dashboard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 startAt="5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Hay oportunidades de mejora en el manejo de la información Específicamente, transitar de un modelo de email, a un modelo de bases de datos. Integración SAT – SHCP. Datos brutos.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221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 Metodología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9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Analizar el desempeño de cada uno de los modelos para cada una de las variables.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Procedimiento de selección: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856229-6E5D-2A4D-8120-E584886C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1765104"/>
            <a:ext cx="10076033" cy="49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255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8170</TotalTime>
  <Words>1327</Words>
  <Application>Microsoft Macintosh PowerPoint</Application>
  <PresentationFormat>Widescreen</PresentationFormat>
  <Paragraphs>266</Paragraphs>
  <Slides>38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Adobe Caslon Pro</vt:lpstr>
      <vt:lpstr>Arial</vt:lpstr>
      <vt:lpstr>Bookman Old Style</vt:lpstr>
      <vt:lpstr>Calibri</vt:lpstr>
      <vt:lpstr>Calibri Light</vt:lpstr>
      <vt:lpstr>Tema de Office</vt:lpstr>
      <vt:lpstr>PowerPoint Presentation</vt:lpstr>
      <vt:lpstr>Índice</vt:lpstr>
      <vt:lpstr>1. Objetivos</vt:lpstr>
      <vt:lpstr>2. Principales hallazgos</vt:lpstr>
      <vt:lpstr>2. Principales hallazgos</vt:lpstr>
      <vt:lpstr>2. Principales hallazgos</vt:lpstr>
      <vt:lpstr>2. Principales hallazgos</vt:lpstr>
      <vt:lpstr>2. Principales hallazgos</vt:lpstr>
      <vt:lpstr>3. Metodología</vt:lpstr>
      <vt:lpstr>3.1. Variables a predecir</vt:lpstr>
      <vt:lpstr>3.1. Ingresos del Gobierno Federal</vt:lpstr>
      <vt:lpstr>3.1. Ingresos tributarios</vt:lpstr>
      <vt:lpstr>3.1.Variables exógenas de México</vt:lpstr>
      <vt:lpstr>3.1. Variables exógenas externas</vt:lpstr>
      <vt:lpstr>3.1. Modelos predictivos</vt:lpstr>
      <vt:lpstr>3.1.1 Modelos econométricos</vt:lpstr>
      <vt:lpstr>3.1.1 Modelos econométricos</vt:lpstr>
      <vt:lpstr>3.1.1 Modelos econométricos</vt:lpstr>
      <vt:lpstr>3.1.2 Modelos de Machine Learning</vt:lpstr>
      <vt:lpstr>3.1.2 Modelos de Machine Learning</vt:lpstr>
      <vt:lpstr>3.1.2 Modelos de Machine Learning</vt:lpstr>
      <vt:lpstr>3.1.1 Variables extra de ML</vt:lpstr>
      <vt:lpstr>3.2 Modelos de variables exógenas</vt:lpstr>
      <vt:lpstr>3.2 Modelos de variables exógenas</vt:lpstr>
      <vt:lpstr>4. Resultados</vt:lpstr>
      <vt:lpstr>4. Resultados</vt:lpstr>
      <vt:lpstr>4. Resultados</vt:lpstr>
      <vt:lpstr>4.1 Comparación con LIF</vt:lpstr>
      <vt:lpstr>4.2 Resultados ingresos tributarios</vt:lpstr>
      <vt:lpstr>4.2 Resultados ISR</vt:lpstr>
      <vt:lpstr>4.2 Resultados importaciones</vt:lpstr>
      <vt:lpstr>5. Predicciones Ingresos tributarios</vt:lpstr>
      <vt:lpstr>5. Predicciones ISR e IVA</vt:lpstr>
      <vt:lpstr>5. Predicciones Importaciones e IEPS</vt:lpstr>
      <vt:lpstr>5. Predicciones anuales</vt:lpstr>
      <vt:lpstr>5 Material Extra</vt:lpstr>
      <vt:lpstr>5. Material Extra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título título</dc:title>
  <dc:creator>Usuario de Microsoft Office</dc:creator>
  <cp:lastModifiedBy>Microsoft Office User</cp:lastModifiedBy>
  <cp:revision>177</cp:revision>
  <cp:lastPrinted>2019-07-05T15:50:18Z</cp:lastPrinted>
  <dcterms:created xsi:type="dcterms:W3CDTF">2019-06-10T16:39:06Z</dcterms:created>
  <dcterms:modified xsi:type="dcterms:W3CDTF">2019-08-15T17:42:05Z</dcterms:modified>
</cp:coreProperties>
</file>